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Roboto Mon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2" roundtripDataSignature="AMtx7mhhY2Z9Cd69cM9sSxiIPvlTF3if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RobotoMon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RobotoMono-bold.fntdata"/><Relationship Id="rId16" Type="http://schemas.openxmlformats.org/officeDocument/2006/relationships/slide" Target="slides/slide11.xml"/><Relationship Id="rId38" Type="http://schemas.openxmlformats.org/officeDocument/2006/relationships/font" Target="fonts/RobotoMon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48745e2b0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348745e2b0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8745e2b0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348745e2b0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8745e2b0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48745e2b0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8745e2b0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48745e2b0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8745e2b0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348745e2b0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8745e2b0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348745e2b0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8745e2b0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348745e2b0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8745e2b0a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348745e2b0a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8745e2b0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48745e2b0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48745e2b0a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348745e2b0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48745e2b0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348745e2b0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48745e2b0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48745e2b0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48745e2b0a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348745e2b0a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8745e2b0a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348745e2b0a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8745e2b0a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348745e2b0a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8745e2b0a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348745e2b0a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48745e2b0a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348745e2b0a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3682f4a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353682f4a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3682f4a0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353682f4a0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3682f4a0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353682f4a0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dbd5aae4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34dbd5aae4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35d5f3a1de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335d5f3a1de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3fb3adfbd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33fb3adfbd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fb3adfbd4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33fb3adfbd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fb3adfbd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33fb3adfbd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3fb3adfbd4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33fb3adfbd4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8745e2b0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348745e2b0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1340550" y="477750"/>
            <a:ext cx="6578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 11: </a:t>
            </a:r>
            <a:endParaRPr b="1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Combining Multiple Operations </a:t>
            </a:r>
            <a:endParaRPr b="1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7588" y="1534925"/>
            <a:ext cx="5734225" cy="33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48745e2b0a_0_4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g348745e2b0a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348745e2b0a_0_47"/>
          <p:cNvSpPr txBox="1"/>
          <p:nvPr/>
        </p:nvSpPr>
        <p:spPr>
          <a:xfrm>
            <a:off x="0" y="536025"/>
            <a:ext cx="9144000" cy="43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g348745e2b0a_0_47" title="Screenshot (54).png"/>
          <p:cNvPicPr preferRelativeResize="0"/>
          <p:nvPr/>
        </p:nvPicPr>
        <p:blipFill rotWithShape="1">
          <a:blip r:embed="rId4">
            <a:alphaModFix/>
          </a:blip>
          <a:srcRect b="7879" l="0" r="0" t="4277"/>
          <a:stretch/>
        </p:blipFill>
        <p:spPr>
          <a:xfrm>
            <a:off x="0" y="400200"/>
            <a:ext cx="9144000" cy="451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348745e2b0a_0_47" title="New Omo LOG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8745e2b0a_0_5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g348745e2b0a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348745e2b0a_0_54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348745e2b0a_0_54"/>
          <p:cNvSpPr txBox="1"/>
          <p:nvPr/>
        </p:nvSpPr>
        <p:spPr>
          <a:xfrm>
            <a:off x="0" y="536025"/>
            <a:ext cx="9144000" cy="43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g348745e2b0a_0_54" title="Screenshot (55).png"/>
          <p:cNvPicPr preferRelativeResize="0"/>
          <p:nvPr/>
        </p:nvPicPr>
        <p:blipFill rotWithShape="1">
          <a:blip r:embed="rId5">
            <a:alphaModFix/>
          </a:blip>
          <a:srcRect b="5159" l="0" r="0" t="0"/>
          <a:stretch/>
        </p:blipFill>
        <p:spPr>
          <a:xfrm>
            <a:off x="0" y="511700"/>
            <a:ext cx="9144000" cy="43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8745e2b0a_0_6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g348745e2b0a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348745e2b0a_0_61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348745e2b0a_0_61"/>
          <p:cNvSpPr txBox="1"/>
          <p:nvPr/>
        </p:nvSpPr>
        <p:spPr>
          <a:xfrm>
            <a:off x="0" y="869625"/>
            <a:ext cx="9144000" cy="40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b="1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Grayscale Conversion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b="0" i="0" lang="en" sz="105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cv2.cvtColor(image, cv2.COLOR_BGR2GRAY)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converts the image from BGR (OpenCV’s default) to grayscale.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b="1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Resizing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b="0" i="0" lang="en" sz="105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cv2.resize()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changes the dimensions. Use </a:t>
            </a:r>
            <a:r>
              <a:rPr b="0" i="0" lang="en" sz="105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(width, height)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as the parameter.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b="1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Adding Text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OpenCV requires BGR format for colored text. Since the grayscale image is single-channel, we convert it back to BGR.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b="0" i="0" lang="en" sz="105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cv2.putText()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adds text at specified coordinates.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Key Concept: Order of Operations</a:t>
            </a:r>
            <a:endParaRPr b="1" i="0" sz="1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Changing the sequence of operations affects the result.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b="1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Try this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Resize the image </a:t>
            </a:r>
            <a:r>
              <a:rPr b="0" i="1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converting to grayscale. Compare the output quality!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g348745e2b0a_0_61"/>
          <p:cNvSpPr txBox="1"/>
          <p:nvPr/>
        </p:nvSpPr>
        <p:spPr>
          <a:xfrm>
            <a:off x="31825" y="254525"/>
            <a:ext cx="80493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 Explanation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8745e2b0a_0_7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g348745e2b0a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348745e2b0a_0_75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348745e2b0a_0_75"/>
          <p:cNvSpPr txBox="1"/>
          <p:nvPr/>
        </p:nvSpPr>
        <p:spPr>
          <a:xfrm>
            <a:off x="0" y="1198375"/>
            <a:ext cx="9144000" cy="3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 photo editor project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combining transformations, filters, cropping, and annotations using Python, OpenCV, and Tkinter (for a simple GUI). This project is designed for 8th graders with explanations and code: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 Project: Simple Photo Editor</a:t>
            </a:r>
            <a:endParaRPr b="1" i="0" sz="1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Tools: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Python, OpenCV, Tkinter (GUI), PIL/Pillow.</a:t>
            </a:r>
            <a:b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Concepts Used: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Filters, Cropping, Rotation, Text Annotation.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Install required libraries: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i="0" lang="en" sz="1150" u="none" cap="none" strike="noStrike">
                <a:solidFill>
                  <a:srgbClr val="FFFFFF"/>
                </a:solidFill>
                <a:highlight>
                  <a:srgbClr val="181D28"/>
                </a:highlight>
                <a:latin typeface="Courier New"/>
                <a:ea typeface="Courier New"/>
                <a:cs typeface="Courier New"/>
                <a:sym typeface="Courier New"/>
              </a:rPr>
              <a:t>pip </a:t>
            </a:r>
            <a:r>
              <a:rPr i="0" lang="en" sz="1150" u="none" cap="none" strike="noStrike">
                <a:solidFill>
                  <a:srgbClr val="88C0D0"/>
                </a:solidFill>
                <a:highlight>
                  <a:srgbClr val="181D28"/>
                </a:highlight>
                <a:latin typeface="Courier New"/>
                <a:ea typeface="Courier New"/>
                <a:cs typeface="Courier New"/>
                <a:sym typeface="Courier New"/>
              </a:rPr>
              <a:t>install</a:t>
            </a:r>
            <a:r>
              <a:rPr i="0" lang="en" sz="1150" u="none" cap="none" strike="noStrike">
                <a:solidFill>
                  <a:srgbClr val="FFFFFF"/>
                </a:solidFill>
                <a:highlight>
                  <a:srgbClr val="181D28"/>
                </a:highlight>
                <a:latin typeface="Courier New"/>
                <a:ea typeface="Courier New"/>
                <a:cs typeface="Courier New"/>
                <a:sym typeface="Courier New"/>
              </a:rPr>
              <a:t> opencv-python numpy pillow</a:t>
            </a:r>
            <a:endParaRPr i="0" sz="1150" u="none" cap="none" strike="noStrike">
              <a:solidFill>
                <a:srgbClr val="FFFFFF"/>
              </a:solidFill>
              <a:highlight>
                <a:srgbClr val="181D2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t/>
            </a:r>
            <a:endParaRPr b="0" i="0" sz="950" u="none" cap="none" strike="noStrike">
              <a:solidFill>
                <a:srgbClr val="FFFFFF"/>
              </a:solidFill>
              <a:highlight>
                <a:srgbClr val="181D2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g348745e2b0a_0_75"/>
          <p:cNvSpPr txBox="1"/>
          <p:nvPr/>
        </p:nvSpPr>
        <p:spPr>
          <a:xfrm>
            <a:off x="42425" y="296950"/>
            <a:ext cx="79644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Mini Project</a:t>
            </a:r>
            <a:endParaRPr b="1" i="0" sz="18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8745e2b0a_0_12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g348745e2b0a_0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348745e2b0a_0_121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348745e2b0a_0_121"/>
          <p:cNvSpPr txBox="1"/>
          <p:nvPr/>
        </p:nvSpPr>
        <p:spPr>
          <a:xfrm>
            <a:off x="0" y="1198375"/>
            <a:ext cx="9144000" cy="3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348745e2b0a_0_121"/>
          <p:cNvSpPr txBox="1"/>
          <p:nvPr/>
        </p:nvSpPr>
        <p:spPr>
          <a:xfrm>
            <a:off x="70050" y="278725"/>
            <a:ext cx="9003900" cy="29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Key Features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b="1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GUI Buttons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Open, grayscale, rotate, flip, crop, add text, and save.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b="1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Operations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b="1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Grayscale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Converts image to black-and-white.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b="1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Rotate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Rotates image 90° clockwise.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b="1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Flip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Mirrors the image horizontally.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b="1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Crop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Select a region with mouse (OpenCV popup).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b="1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Adds green text at (50, 50).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g348745e2b0a_0_121"/>
          <p:cNvSpPr txBox="1"/>
          <p:nvPr/>
        </p:nvSpPr>
        <p:spPr>
          <a:xfrm>
            <a:off x="123375" y="2957904"/>
            <a:ext cx="9144000" cy="3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 Outcomes</a:t>
            </a:r>
            <a:endParaRPr b="1" i="0" sz="1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Integrate GUIs with image processing.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Understand order of operations (e.g., cropping before vs. after rotation).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Debug common issues (e.g., image not loading, incorrect paths).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8745e2b0a_0_13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g348745e2b0a_0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48745e2b0a_0_135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348745e2b0a_0_135"/>
          <p:cNvSpPr txBox="1"/>
          <p:nvPr/>
        </p:nvSpPr>
        <p:spPr>
          <a:xfrm>
            <a:off x="0" y="604500"/>
            <a:ext cx="9144000" cy="42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import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endParaRPr b="1" i="0" sz="1200" u="none" cap="none" strike="noStrike">
              <a:solidFill>
                <a:srgbClr val="267F99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import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numpy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as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np</a:t>
            </a:r>
            <a:endParaRPr b="1" i="0" sz="1200" u="none" cap="none" strike="noStrike">
              <a:solidFill>
                <a:srgbClr val="267F99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import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tkinter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as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tk</a:t>
            </a:r>
            <a:endParaRPr b="1" i="0" sz="1200" u="none" cap="none" strike="noStrike">
              <a:solidFill>
                <a:srgbClr val="267F99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from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tkinter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import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filedialog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messagebox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simpledialog</a:t>
            </a:r>
            <a:endParaRPr b="1" i="0" sz="1200" u="none" cap="none" strike="noStrike">
              <a:solidFill>
                <a:srgbClr val="267F99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from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PIL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import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ImageTk</a:t>
            </a:r>
            <a:endParaRPr b="1" i="0" sz="1200" u="none" cap="none" strike="noStrike">
              <a:solidFill>
                <a:srgbClr val="267F99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0000FF"/>
                </a:solidFill>
                <a:highlight>
                  <a:srgbClr val="FFFFFF"/>
                </a:highlight>
              </a:rPr>
              <a:t>class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PhotoEditor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:  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</a:t>
            </a:r>
            <a:r>
              <a:rPr b="1" i="0" lang="en" sz="1200" u="none" cap="none" strike="noStrike">
                <a:solidFill>
                  <a:srgbClr val="0000FF"/>
                </a:solidFill>
                <a:highlight>
                  <a:srgbClr val="FFFFFF"/>
                </a:highlight>
              </a:rPr>
              <a:t>def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__init__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root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root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root</a:t>
            </a:r>
            <a:endParaRPr b="1" i="0" sz="1200" u="none" cap="none" strike="noStrike">
              <a:solidFill>
                <a:srgbClr val="001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root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.title(</a:t>
            </a:r>
            <a:r>
              <a:rPr b="1" i="0" lang="en" sz="1200" u="none" cap="none" strike="noStrike">
                <a:solidFill>
                  <a:srgbClr val="A31515"/>
                </a:solidFill>
                <a:highlight>
                  <a:srgbClr val="FFFFFF"/>
                </a:highlight>
              </a:rPr>
              <a:t>"Class 8 Photo Editor"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original_image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00FF"/>
                </a:solidFill>
                <a:highlight>
                  <a:srgbClr val="FFFFFF"/>
                </a:highlight>
              </a:rPr>
              <a:t>None</a:t>
            </a:r>
            <a:endParaRPr b="1" i="0" sz="1200" u="none" cap="none" strike="noStrike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current_image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00FF"/>
                </a:solidFill>
                <a:highlight>
                  <a:srgbClr val="FFFFFF"/>
                </a:highlight>
              </a:rPr>
              <a:t>None</a:t>
            </a:r>
            <a:endParaRPr b="1" i="0" sz="1200" u="none" cap="none" strike="noStrike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history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[]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current_state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-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1</a:t>
            </a:r>
            <a:endParaRPr b="1" i="0" sz="1200" u="none" cap="none" strike="noStrike">
              <a:solidFill>
                <a:srgbClr val="098658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create_widgets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82" name="Google Shape;182;g348745e2b0a_0_135"/>
          <p:cNvSpPr txBox="1"/>
          <p:nvPr/>
        </p:nvSpPr>
        <p:spPr>
          <a:xfrm>
            <a:off x="-33775" y="144550"/>
            <a:ext cx="79644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Photo Editor</a:t>
            </a:r>
            <a:endParaRPr b="1" i="0" sz="18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8745e2b0a_0_14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g348745e2b0a_0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348745e2b0a_0_142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348745e2b0a_0_142"/>
          <p:cNvSpPr txBox="1"/>
          <p:nvPr/>
        </p:nvSpPr>
        <p:spPr>
          <a:xfrm>
            <a:off x="0" y="657525"/>
            <a:ext cx="9144000" cy="4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</a:t>
            </a:r>
            <a:r>
              <a:rPr b="1" i="0" lang="en" sz="1200" u="none" cap="none" strike="noStrike">
                <a:solidFill>
                  <a:srgbClr val="0000FF"/>
                </a:solidFill>
                <a:highlight>
                  <a:srgbClr val="FFFFFF"/>
                </a:highlight>
              </a:rPr>
              <a:t>def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create_widgets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button_frame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tk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Frame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root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button_frame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pack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side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tk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TOP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padx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5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pady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5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tk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Button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button_frame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text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A31515"/>
                </a:solidFill>
                <a:highlight>
                  <a:srgbClr val="FFFFFF"/>
                </a:highlight>
              </a:rPr>
              <a:t>"Open Image"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command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open_image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pack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side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tk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LEFT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tk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Button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button_frame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text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A31515"/>
                </a:solidFill>
                <a:highlight>
                  <a:srgbClr val="FFFFFF"/>
                </a:highlight>
              </a:rPr>
              <a:t>"Grayscale"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command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apply_grayscale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pack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side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tk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LEFT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tk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Button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button_frame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text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A31515"/>
                </a:solidFill>
                <a:highlight>
                  <a:srgbClr val="FFFFFF"/>
                </a:highlight>
              </a:rPr>
              <a:t>"Rotate 90°"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command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rotate_image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pack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side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tk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LEFT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tk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Button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button_frame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text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A31515"/>
                </a:solidFill>
                <a:highlight>
                  <a:srgbClr val="FFFFFF"/>
                </a:highlight>
              </a:rPr>
              <a:t>"Flip Horizontal"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command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flip_image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pack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side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tk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LEFT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tk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Button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button_frame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text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A31515"/>
                </a:solidFill>
                <a:highlight>
                  <a:srgbClr val="FFFFFF"/>
                </a:highlight>
              </a:rPr>
              <a:t>"Crop"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command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start_crop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pack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side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tk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LEFT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tk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Button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button_frame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text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A31515"/>
                </a:solidFill>
                <a:highlight>
                  <a:srgbClr val="FFFFFF"/>
                </a:highlight>
              </a:rPr>
              <a:t>"Add Text"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command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add_text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pack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side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tk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LEFT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tk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Button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button_frame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text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A31515"/>
                </a:solidFill>
                <a:highlight>
                  <a:srgbClr val="FFFFFF"/>
                </a:highlight>
              </a:rPr>
              <a:t>"Undo"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command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undo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pack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side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tk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LEFT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tk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Button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button_frame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text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A31515"/>
                </a:solidFill>
                <a:highlight>
                  <a:srgbClr val="FFFFFF"/>
                </a:highlight>
              </a:rPr>
              <a:t>"Save"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command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save_image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pack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side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tk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LEFT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canvas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tk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Canvas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root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width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600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height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400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canvas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pack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191" name="Google Shape;191;g348745e2b0a_0_142"/>
          <p:cNvSpPr txBox="1"/>
          <p:nvPr/>
        </p:nvSpPr>
        <p:spPr>
          <a:xfrm>
            <a:off x="-33775" y="144550"/>
            <a:ext cx="79644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Photo Editor</a:t>
            </a:r>
            <a:r>
              <a:rPr b="1"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 i="0" sz="18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48745e2b0a_0_16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g348745e2b0a_0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348745e2b0a_0_160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48745e2b0a_0_160"/>
          <p:cNvSpPr txBox="1"/>
          <p:nvPr/>
        </p:nvSpPr>
        <p:spPr>
          <a:xfrm>
            <a:off x="0" y="400200"/>
            <a:ext cx="9144000" cy="4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0000FF"/>
                </a:solidFill>
                <a:highlight>
                  <a:srgbClr val="FFFFFF"/>
                </a:highlight>
              </a:rPr>
              <a:t>def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open_image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path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filedialog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askopenfilename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if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path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original_image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imread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path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current_image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original_image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copy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history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[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current_image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copy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()]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current_state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0</a:t>
            </a:r>
            <a:endParaRPr b="1" i="0" sz="1200" u="none" cap="none" strike="noStrike">
              <a:solidFill>
                <a:srgbClr val="098658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show_image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</a:t>
            </a:r>
            <a:r>
              <a:rPr b="1" i="0" lang="en" sz="1200" u="none" cap="none" strike="noStrike">
                <a:solidFill>
                  <a:srgbClr val="0000FF"/>
                </a:solidFill>
                <a:highlight>
                  <a:srgbClr val="FFFFFF"/>
                </a:highlight>
              </a:rPr>
              <a:t>def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show_image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if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current_image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00FF"/>
                </a:solidFill>
                <a:highlight>
                  <a:srgbClr val="FFFFFF"/>
                </a:highlight>
              </a:rPr>
              <a:t>is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00FF"/>
                </a:solidFill>
                <a:highlight>
                  <a:srgbClr val="FFFFFF"/>
                </a:highlight>
              </a:rPr>
              <a:t>not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00FF"/>
                </a:solidFill>
                <a:highlight>
                  <a:srgbClr val="FFFFFF"/>
                </a:highlight>
              </a:rPr>
              <a:t>None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img_rgb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cvtColor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current_image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COLOR_BGR2RGB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img_pil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fromarray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img_rgb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img_tk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ImageTk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PhotoImage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img_pil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canvas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config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width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img_tk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width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(),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height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img_tk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height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())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canvas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create_image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0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0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anchor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tk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NW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image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img_tk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canvas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.image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img_tk</a:t>
            </a:r>
            <a:endParaRPr b="1" i="0" sz="1200" u="none" cap="none" strike="noStrike">
              <a:solidFill>
                <a:srgbClr val="001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200" name="Google Shape;200;g348745e2b0a_0_160"/>
          <p:cNvSpPr txBox="1"/>
          <p:nvPr/>
        </p:nvSpPr>
        <p:spPr>
          <a:xfrm>
            <a:off x="0" y="59700"/>
            <a:ext cx="79644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Photo Editor...</a:t>
            </a:r>
            <a:endParaRPr b="1" i="0" sz="18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48745e2b0a_0_16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g348745e2b0a_0_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48745e2b0a_0_167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48745e2b0a_0_167"/>
          <p:cNvSpPr txBox="1"/>
          <p:nvPr/>
        </p:nvSpPr>
        <p:spPr>
          <a:xfrm>
            <a:off x="0" y="657525"/>
            <a:ext cx="9144000" cy="4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0000FF"/>
                </a:solidFill>
                <a:highlight>
                  <a:srgbClr val="FFFFFF"/>
                </a:highlight>
              </a:rPr>
              <a:t>def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update_history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new_image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if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current_state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&lt;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len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history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-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1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history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history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[: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current_state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+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1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]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history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append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new_image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.copy())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current_state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+=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1</a:t>
            </a:r>
            <a:endParaRPr b="1" i="0" sz="1200" u="none" cap="none" strike="noStrike">
              <a:solidFill>
                <a:srgbClr val="098658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current_image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new_image</a:t>
            </a:r>
            <a:endParaRPr b="1" i="0" sz="1200" u="none" cap="none" strike="noStrike">
              <a:solidFill>
                <a:srgbClr val="001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show_image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</a:t>
            </a:r>
            <a:r>
              <a:rPr b="1" i="0" lang="en" sz="1200" u="none" cap="none" strike="noStrike">
                <a:solidFill>
                  <a:srgbClr val="0000FF"/>
                </a:solidFill>
                <a:highlight>
                  <a:srgbClr val="FFFFFF"/>
                </a:highlight>
              </a:rPr>
              <a:t>def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apply_grayscale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if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check_image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():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gray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cvtColor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current_image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COLOR_BGR2GRAY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new_image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cvtColor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gray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COLOR_GRAY2BGR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update_history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new_image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0000FF"/>
                </a:solidFill>
                <a:highlight>
                  <a:srgbClr val="FFFFFF"/>
                </a:highlight>
              </a:rPr>
              <a:t>    def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rotate_image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if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check_image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():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new_image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rotate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current_image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ROTATE_90_CLOCKWISE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update_history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new_image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</p:txBody>
      </p:sp>
      <p:sp>
        <p:nvSpPr>
          <p:cNvPr id="209" name="Google Shape;209;g348745e2b0a_0_167"/>
          <p:cNvSpPr txBox="1"/>
          <p:nvPr/>
        </p:nvSpPr>
        <p:spPr>
          <a:xfrm>
            <a:off x="-33775" y="144550"/>
            <a:ext cx="79644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Photo Editor...</a:t>
            </a:r>
            <a:endParaRPr b="1" i="0" sz="18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48745e2b0a_0_17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g348745e2b0a_0_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348745e2b0a_0_174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348745e2b0a_0_174"/>
          <p:cNvSpPr txBox="1"/>
          <p:nvPr/>
        </p:nvSpPr>
        <p:spPr>
          <a:xfrm>
            <a:off x="0" y="400650"/>
            <a:ext cx="9144000" cy="43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0000FF"/>
                </a:solidFill>
                <a:highlight>
                  <a:srgbClr val="FFFFFF"/>
                </a:highlight>
              </a:rPr>
              <a:t>def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flip_image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if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check_image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():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new_image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flip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current_image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1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update_history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new_image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</a:t>
            </a:r>
            <a:r>
              <a:rPr b="1" i="0" lang="en" sz="1200" u="none" cap="none" strike="noStrike">
                <a:solidFill>
                  <a:srgbClr val="0000FF"/>
                </a:solidFill>
                <a:highlight>
                  <a:srgbClr val="FFFFFF"/>
                </a:highlight>
              </a:rPr>
              <a:t>def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start_crop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if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check_image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():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messagebox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showinfo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A31515"/>
                </a:solidFill>
                <a:highlight>
                  <a:srgbClr val="FFFFFF"/>
                </a:highlight>
              </a:rPr>
              <a:t>"Crop"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A31515"/>
                </a:solidFill>
                <a:highlight>
                  <a:srgbClr val="FFFFFF"/>
                </a:highlight>
              </a:rPr>
              <a:t>"Drag mouse to select area, then press Enter"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winname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A31515"/>
                </a:solidFill>
                <a:highlight>
                  <a:srgbClr val="FFFFFF"/>
                </a:highlight>
              </a:rPr>
              <a:t>"Select Crop Area"</a:t>
            </a:r>
            <a:endParaRPr b="1" i="0" sz="1200" u="none" cap="none" strike="noStrike">
              <a:solidFill>
                <a:srgbClr val="A31515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namedWindow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winname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WINDOW_NORMAL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imshow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winname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current_image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roi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selectROI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winname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current_image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fromCenter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0000FF"/>
                </a:solidFill>
                <a:highlight>
                  <a:srgbClr val="FFFFFF"/>
                </a:highlight>
              </a:rPr>
              <a:t>False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showCrosshair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destroyWindow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winname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if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roi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00FF"/>
                </a:solidFill>
                <a:highlight>
                  <a:srgbClr val="FFFFFF"/>
                </a:highlight>
              </a:rPr>
              <a:t>and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all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i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&gt;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0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for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i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in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roi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[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:]):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x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w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h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roi</a:t>
            </a:r>
            <a:endParaRPr b="1" i="0" sz="1200" u="none" cap="none" strike="noStrike">
              <a:solidFill>
                <a:srgbClr val="001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new_image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current_image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[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: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y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+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h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x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: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x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+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w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].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copy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update_history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new_image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else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   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messagebox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showinfo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A31515"/>
                </a:solidFill>
                <a:highlight>
                  <a:srgbClr val="FFFFFF"/>
                </a:highlight>
              </a:rPr>
              <a:t>"Info"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A31515"/>
                </a:solidFill>
                <a:highlight>
                  <a:srgbClr val="FFFFFF"/>
                </a:highlight>
              </a:rPr>
              <a:t>"No area selected to crop."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218" name="Google Shape;218;g348745e2b0a_0_174"/>
          <p:cNvSpPr txBox="1"/>
          <p:nvPr/>
        </p:nvSpPr>
        <p:spPr>
          <a:xfrm>
            <a:off x="0" y="0"/>
            <a:ext cx="79644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Photo Editor...</a:t>
            </a:r>
            <a:endParaRPr b="1" i="0" sz="18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8745e2b0a_0_6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g348745e2b0a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348745e2b0a_0_68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348745e2b0a_0_68"/>
          <p:cNvSpPr txBox="1"/>
          <p:nvPr/>
        </p:nvSpPr>
        <p:spPr>
          <a:xfrm>
            <a:off x="0" y="848500"/>
            <a:ext cx="91440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13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Why combining multiple OpenCV operations matters: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Real-World Applications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– From social media filters (e.g., Instagram, Snapchat) to medical imaging, multi-step image processing powers modern tools.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Beyond Basic Edits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– Single operations (e.g., blurring) are limited; chaining them enables advanced effects like background replacement or meme generation.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Efficiency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– Pipelines automate workflows (e.g., resize → enhance → watermark) instead of manual step-by-step edits.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Adaptability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– Techniques apply across domains: photography, robotics (object detection), and augmented reality (AR).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Foundation for AI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– Preprocessing (e.g., masking, noise reduction) is critical before feeding images to machine learning models.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g348745e2b0a_0_68"/>
          <p:cNvSpPr txBox="1"/>
          <p:nvPr/>
        </p:nvSpPr>
        <p:spPr>
          <a:xfrm>
            <a:off x="31825" y="243925"/>
            <a:ext cx="8187600" cy="6045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Why </a:t>
            </a:r>
            <a:r>
              <a:rPr b="1" lang="en" sz="3000">
                <a:solidFill>
                  <a:schemeClr val="dk1"/>
                </a:solidFill>
              </a:rPr>
              <a:t>Combining Multiple Operations ?</a:t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sz="3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48745e2b0a_0_18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g348745e2b0a_0_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348745e2b0a_0_181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348745e2b0a_0_181"/>
          <p:cNvSpPr txBox="1"/>
          <p:nvPr/>
        </p:nvSpPr>
        <p:spPr>
          <a:xfrm>
            <a:off x="0" y="536025"/>
            <a:ext cx="9144000" cy="43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0000FF"/>
                </a:solidFill>
                <a:highlight>
                  <a:srgbClr val="FFFFFF"/>
                </a:highlight>
              </a:rPr>
              <a:t>def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add_text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if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check_image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():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text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simpledialog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askstring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A31515"/>
                </a:solidFill>
                <a:highlight>
                  <a:srgbClr val="FFFFFF"/>
                </a:highlight>
              </a:rPr>
              <a:t>"Text"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A31515"/>
                </a:solidFill>
                <a:highlight>
                  <a:srgbClr val="FFFFFF"/>
                </a:highlight>
              </a:rPr>
              <a:t>"Enter text:"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if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text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new_image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current_image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copy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   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putText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new_image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text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(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50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50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),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FONT_HERSHEY_SIMPLEX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1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(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0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255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0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), 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update_history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new_image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</a:t>
            </a:r>
            <a:r>
              <a:rPr b="1" i="0" lang="en" sz="1200" u="none" cap="none" strike="noStrike">
                <a:solidFill>
                  <a:srgbClr val="0000FF"/>
                </a:solidFill>
                <a:highlight>
                  <a:srgbClr val="FFFFFF"/>
                </a:highlight>
              </a:rPr>
              <a:t>def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undo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if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current_state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&gt;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0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current_state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-=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1</a:t>
            </a:r>
            <a:endParaRPr b="1" i="0" sz="1200" u="none" cap="none" strike="noStrike">
              <a:solidFill>
                <a:srgbClr val="098658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current_image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history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[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current_state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].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copy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show_image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</p:txBody>
      </p:sp>
      <p:sp>
        <p:nvSpPr>
          <p:cNvPr id="227" name="Google Shape;227;g348745e2b0a_0_181"/>
          <p:cNvSpPr txBox="1"/>
          <p:nvPr/>
        </p:nvSpPr>
        <p:spPr>
          <a:xfrm>
            <a:off x="-33775" y="144550"/>
            <a:ext cx="79644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Photo Editor...</a:t>
            </a:r>
            <a:endParaRPr b="1" i="0" sz="18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48745e2b0a_0_19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g348745e2b0a_0_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348745e2b0a_0_193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348745e2b0a_0_193"/>
          <p:cNvSpPr txBox="1"/>
          <p:nvPr/>
        </p:nvSpPr>
        <p:spPr>
          <a:xfrm>
            <a:off x="0" y="657525"/>
            <a:ext cx="9144000" cy="4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</a:t>
            </a:r>
            <a:r>
              <a:rPr b="1" i="0" lang="en" sz="1200" u="none" cap="none" strike="noStrike">
                <a:solidFill>
                  <a:srgbClr val="0000FF"/>
                </a:solidFill>
                <a:highlight>
                  <a:srgbClr val="FFFFFF"/>
                </a:highlight>
              </a:rPr>
              <a:t>def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save_image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if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check_image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():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path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filedialog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asksaveasfilename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defaultextension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A31515"/>
                </a:solidFill>
                <a:highlight>
                  <a:srgbClr val="FFFFFF"/>
                </a:highlight>
              </a:rPr>
              <a:t>".jpg"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if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path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   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imwrite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path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current_image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0000FF"/>
                </a:solidFill>
                <a:highlight>
                  <a:srgbClr val="FFFFFF"/>
                </a:highlight>
              </a:rPr>
              <a:t>    def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check_image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if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self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current_image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00FF"/>
                </a:solidFill>
                <a:highlight>
                  <a:srgbClr val="FFFFFF"/>
                </a:highlight>
              </a:rPr>
              <a:t>is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00FF"/>
                </a:solidFill>
                <a:highlight>
                  <a:srgbClr val="FFFFFF"/>
                </a:highlight>
              </a:rPr>
              <a:t>None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messagebox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showerror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A31515"/>
                </a:solidFill>
                <a:highlight>
                  <a:srgbClr val="FFFFFF"/>
                </a:highlight>
              </a:rPr>
              <a:t>"Error"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A31515"/>
                </a:solidFill>
                <a:highlight>
                  <a:srgbClr val="FFFFFF"/>
                </a:highlight>
              </a:rPr>
              <a:t>"Open an image first!"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</a:t>
            </a: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return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00FF"/>
                </a:solidFill>
                <a:highlight>
                  <a:srgbClr val="FFFFFF"/>
                </a:highlight>
              </a:rPr>
              <a:t>False</a:t>
            </a:r>
            <a:endParaRPr b="1" i="0" sz="1200" u="none" cap="none" strike="noStrike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</a:t>
            </a: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return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00FF"/>
                </a:solidFill>
                <a:highlight>
                  <a:srgbClr val="FFFFFF"/>
                </a:highlight>
              </a:rPr>
              <a:t>True</a:t>
            </a:r>
            <a:endParaRPr b="1" i="0" sz="1200" u="none" cap="none" strike="noStrike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        if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__name__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A31515"/>
                </a:solidFill>
                <a:highlight>
                  <a:srgbClr val="FFFFFF"/>
                </a:highlight>
              </a:rPr>
              <a:t>"__main__"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: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       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root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tk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Tk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		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app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PhotoEditor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root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   		 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root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mainloop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</a:endParaRPr>
          </a:p>
        </p:txBody>
      </p:sp>
      <p:sp>
        <p:nvSpPr>
          <p:cNvPr id="236" name="Google Shape;236;g348745e2b0a_0_193"/>
          <p:cNvSpPr txBox="1"/>
          <p:nvPr/>
        </p:nvSpPr>
        <p:spPr>
          <a:xfrm>
            <a:off x="-33775" y="144550"/>
            <a:ext cx="79644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Photo Editor...</a:t>
            </a:r>
            <a:endParaRPr b="1" i="0" sz="18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48745e2b0a_0_20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g348745e2b0a_0_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48745e2b0a_0_200"/>
          <p:cNvSpPr txBox="1"/>
          <p:nvPr/>
        </p:nvSpPr>
        <p:spPr>
          <a:xfrm>
            <a:off x="0" y="657525"/>
            <a:ext cx="9144000" cy="4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g348745e2b0a_0_200" title="Screenshot (56).png"/>
          <p:cNvPicPr preferRelativeResize="0"/>
          <p:nvPr/>
        </p:nvPicPr>
        <p:blipFill rotWithShape="1">
          <a:blip r:embed="rId4">
            <a:alphaModFix/>
          </a:blip>
          <a:srcRect b="8293" l="0" r="0" t="5855"/>
          <a:stretch/>
        </p:blipFill>
        <p:spPr>
          <a:xfrm>
            <a:off x="0" y="529825"/>
            <a:ext cx="9144000" cy="44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348745e2b0a_0_200" title="New Omo LOG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48745e2b0a_0_20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g348745e2b0a_0_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348745e2b0a_0_207"/>
          <p:cNvSpPr txBox="1"/>
          <p:nvPr/>
        </p:nvSpPr>
        <p:spPr>
          <a:xfrm>
            <a:off x="0" y="657525"/>
            <a:ext cx="9144000" cy="4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g348745e2b0a_0_207" title="Screenshot (58).png"/>
          <p:cNvPicPr preferRelativeResize="0"/>
          <p:nvPr/>
        </p:nvPicPr>
        <p:blipFill rotWithShape="1">
          <a:blip r:embed="rId4">
            <a:alphaModFix/>
          </a:blip>
          <a:srcRect b="10281" l="0" r="0" t="0"/>
          <a:stretch/>
        </p:blipFill>
        <p:spPr>
          <a:xfrm>
            <a:off x="0" y="304800"/>
            <a:ext cx="9144000" cy="46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348745e2b0a_0_207" title="New Omo LOG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8745e2b0a_0_2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g348745e2b0a_0_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348745e2b0a_0_218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348745e2b0a_0_218"/>
          <p:cNvSpPr txBox="1"/>
          <p:nvPr/>
        </p:nvSpPr>
        <p:spPr>
          <a:xfrm>
            <a:off x="0" y="657525"/>
            <a:ext cx="9144000" cy="4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g348745e2b0a_0_218" title="Screenshot (59).png"/>
          <p:cNvPicPr preferRelativeResize="0"/>
          <p:nvPr/>
        </p:nvPicPr>
        <p:blipFill rotWithShape="1">
          <a:blip r:embed="rId5">
            <a:alphaModFix/>
          </a:blip>
          <a:srcRect b="10286" l="0" r="0" t="4491"/>
          <a:stretch/>
        </p:blipFill>
        <p:spPr>
          <a:xfrm>
            <a:off x="0" y="536025"/>
            <a:ext cx="9144000" cy="438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8745e2b0a_0_2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g348745e2b0a_0_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348745e2b0a_0_226"/>
          <p:cNvSpPr txBox="1"/>
          <p:nvPr/>
        </p:nvSpPr>
        <p:spPr>
          <a:xfrm>
            <a:off x="0" y="657525"/>
            <a:ext cx="9144000" cy="4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g348745e2b0a_0_226" title="Screenshot (60).png"/>
          <p:cNvPicPr preferRelativeResize="0"/>
          <p:nvPr/>
        </p:nvPicPr>
        <p:blipFill rotWithShape="1">
          <a:blip r:embed="rId4">
            <a:alphaModFix/>
          </a:blip>
          <a:srcRect b="9877" l="0" r="0" t="0"/>
          <a:stretch/>
        </p:blipFill>
        <p:spPr>
          <a:xfrm>
            <a:off x="0" y="304800"/>
            <a:ext cx="9144000" cy="463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48745e2b0a_0_226" title="New Omo LOG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3682f4a00_0_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g353682f4a0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353682f4a00_0_0"/>
          <p:cNvSpPr txBox="1"/>
          <p:nvPr/>
        </p:nvSpPr>
        <p:spPr>
          <a:xfrm>
            <a:off x="0" y="863400"/>
            <a:ext cx="9144000" cy="3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1. What is the main reason for combining multiple image processing operations in OpenCV?</a:t>
            </a:r>
            <a:br>
              <a:rPr b="1"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A. It makes the code shorter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B. It eliminates the need for NumPy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C. It enables advanced effects and efficient pipelines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D. It removes the need for a user interface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</a:t>
            </a:r>
            <a:r>
              <a:rPr b="1" lang="en" sz="1200">
                <a:solidFill>
                  <a:schemeClr val="dk1"/>
                </a:solidFill>
              </a:rPr>
              <a:t>Answer: C. It enables advanced effects and efficient pipelines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2. Before adding colored text to a grayscale image in OpenCV, what must be done?</a:t>
            </a:r>
            <a:br>
              <a:rPr b="1"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A. Convert it to binary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B. Resize it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C. Convert it back to BGR format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D. Save the image first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</a:t>
            </a:r>
            <a:r>
              <a:rPr b="1" lang="en" sz="1200">
                <a:solidFill>
                  <a:schemeClr val="dk1"/>
                </a:solidFill>
              </a:rPr>
              <a:t>Answer: C. Convert it back to BGR format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280" name="Google Shape;280;g353682f4a00_0_0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353682f4a00_0_0"/>
          <p:cNvSpPr txBox="1"/>
          <p:nvPr/>
        </p:nvSpPr>
        <p:spPr>
          <a:xfrm>
            <a:off x="208775" y="330575"/>
            <a:ext cx="626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Exercise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3682f4a00_0_1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g353682f4a00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353682f4a00_0_10"/>
          <p:cNvSpPr txBox="1"/>
          <p:nvPr/>
        </p:nvSpPr>
        <p:spPr>
          <a:xfrm>
            <a:off x="0" y="863400"/>
            <a:ext cx="9144000" cy="3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3. In the example project, which Python library is used to build the GUI for the mini photo editor?</a:t>
            </a:r>
            <a:br>
              <a:rPr b="1"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A. PyQt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B. Tkinter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C. Matplotlib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D. Seaborn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</a:t>
            </a:r>
            <a:r>
              <a:rPr b="1" lang="en" sz="1200">
                <a:solidFill>
                  <a:schemeClr val="dk1"/>
                </a:solidFill>
              </a:rPr>
              <a:t>Answer: B. Tkinter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4. What does the </a:t>
            </a:r>
            <a:r>
              <a:rPr b="1" lang="en" sz="1200"/>
              <a:t>cv2.selectROI() f</a:t>
            </a:r>
            <a:r>
              <a:rPr b="1" lang="en" sz="1200">
                <a:solidFill>
                  <a:schemeClr val="dk1"/>
                </a:solidFill>
              </a:rPr>
              <a:t>unction allow the user to do?</a:t>
            </a:r>
            <a:br>
              <a:rPr b="1"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A. Rotate an image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B. Add text at a random location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C. Select a crop area with the mouse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D. Apply automatic filters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</a:t>
            </a:r>
            <a:r>
              <a:rPr b="1" lang="en" sz="1200">
                <a:solidFill>
                  <a:schemeClr val="dk1"/>
                </a:solidFill>
              </a:rPr>
              <a:t>Answer: C. Select a crop area with the mouse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289" name="Google Shape;289;g353682f4a00_0_10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353682f4a00_0_10"/>
          <p:cNvSpPr txBox="1"/>
          <p:nvPr/>
        </p:nvSpPr>
        <p:spPr>
          <a:xfrm>
            <a:off x="208775" y="330575"/>
            <a:ext cx="626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Exercise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3682f4a00_0_1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g353682f4a00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353682f4a00_0_19"/>
          <p:cNvSpPr txBox="1"/>
          <p:nvPr/>
        </p:nvSpPr>
        <p:spPr>
          <a:xfrm>
            <a:off x="0" y="863400"/>
            <a:ext cx="9144000" cy="26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5. Why is the order of image processing operations important?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A. OpenCV does not support parallel processing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B. It affects the output quality and result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C. Code runs only in a specific order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D. Libraries require alphabetical order of functions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Answer: B. It affects the output quality and result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98" name="Google Shape;298;g353682f4a00_0_19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353682f4a00_0_19"/>
          <p:cNvSpPr txBox="1"/>
          <p:nvPr/>
        </p:nvSpPr>
        <p:spPr>
          <a:xfrm>
            <a:off x="208775" y="330575"/>
            <a:ext cx="626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Exercise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dbd5aae4c_0_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g34dbd5aae4c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g34dbd5aae4c_0_1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34dbd5aae4c_0_1"/>
          <p:cNvSpPr txBox="1"/>
          <p:nvPr/>
        </p:nvSpPr>
        <p:spPr>
          <a:xfrm>
            <a:off x="0" y="1272625"/>
            <a:ext cx="9144000" cy="3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mastering combined OpenCV operations,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students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will  be able to: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Design Image Processing Pipelines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– Sequentially apply filters, transformations, and overlays for custom results.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Troubleshoot Complex Workflows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– Diagnose issues like dimension mismatches or masking errors in multi-step code.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Build Practical Tools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– Create projects like virtual backgrounds, photo editors, or automated meme generators.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Optimize Performance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– Balance speed and quality (e.g., reducing resolution before heavy computations).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Prepare for Advanced Topics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– Smoothly transition to computer vision (object tracking) or deep learning (image segmentation).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g34dbd5aae4c_0_1"/>
          <p:cNvSpPr txBox="1"/>
          <p:nvPr/>
        </p:nvSpPr>
        <p:spPr>
          <a:xfrm>
            <a:off x="31825" y="243925"/>
            <a:ext cx="7561500" cy="4500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Outcome</a:t>
            </a:r>
            <a:r>
              <a:rPr b="0" i="0" lang="en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2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35d5f3a1de_1_7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335d5f3a1de_1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335d5f3a1de_1_75"/>
          <p:cNvSpPr txBox="1"/>
          <p:nvPr/>
        </p:nvSpPr>
        <p:spPr>
          <a:xfrm>
            <a:off x="263300" y="334025"/>
            <a:ext cx="40620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g335d5f3a1de_1_75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335d5f3a1de_1_75"/>
          <p:cNvSpPr txBox="1"/>
          <p:nvPr/>
        </p:nvSpPr>
        <p:spPr>
          <a:xfrm>
            <a:off x="0" y="180300"/>
            <a:ext cx="9144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Script to Combine Grayscale, Resize, and Add Text</a:t>
            </a:r>
            <a:endParaRPr b="1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335d5f3a1de_1_75"/>
          <p:cNvSpPr txBox="1"/>
          <p:nvPr/>
        </p:nvSpPr>
        <p:spPr>
          <a:xfrm>
            <a:off x="0" y="749700"/>
            <a:ext cx="9144000" cy="4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import cv2</a:t>
            </a:r>
            <a:endParaRPr b="1" i="0" sz="1100" u="none" cap="none" strike="noStrike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import numpy as np</a:t>
            </a:r>
            <a:endParaRPr b="1" i="0" sz="1100" u="none" cap="none" strike="noStrike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cv2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OpenCV: used for image processing.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numpy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used for numerical operations (not directly used in this example, but often useful).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image = cv2.imread('cat.jpg')  # Replace with your image path</a:t>
            </a:r>
            <a:endParaRPr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line 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loads the original image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i="0" lang="en" sz="1100" u="none" cap="none" strike="noStrike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cat.jpg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from your computer using OpenCV.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image is loaded as a 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image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BGR format.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gray_image = cv2.cvtColor(image, cv2.COLOR_BGR2GRAY)</a:t>
            </a:r>
            <a:endParaRPr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Converts the image from 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BGR to Grayscale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(removes color).</a:t>
            </a:r>
            <a:b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Useful for processing, filtering, and saving memory.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fb3adfbd4_0_19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g33fb3adfbd4_0_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33fb3adfbd4_0_192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33fb3adfbd4_0_192"/>
          <p:cNvSpPr txBox="1"/>
          <p:nvPr/>
        </p:nvSpPr>
        <p:spPr>
          <a:xfrm>
            <a:off x="77125" y="232425"/>
            <a:ext cx="9144000" cy="47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resized_image = cv2.resize(gray_image, (280, 500))  # New width=280, height=500</a:t>
            </a:r>
            <a:endParaRPr b="1" i="0" sz="1200" u="none" cap="none" strike="noStrike">
              <a:solidFill>
                <a:srgbClr val="000000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chemeClr val="dk1"/>
                </a:solidFill>
              </a:rPr>
              <a:t>Resizes the grayscale image to a new width (280 px) and height (500 px).</a:t>
            </a:r>
            <a:br>
              <a:rPr b="1" i="0" lang="en" sz="1200" u="none" cap="none" strike="noStrike">
                <a:solidFill>
                  <a:schemeClr val="dk1"/>
                </a:solidFill>
              </a:rPr>
            </a:br>
            <a:endParaRPr b="1" i="0" sz="1200" u="none" cap="none" strike="noStrike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i="0" lang="en" sz="1200" u="none" cap="none" strike="noStrike">
                <a:solidFill>
                  <a:schemeClr val="dk1"/>
                </a:solidFill>
              </a:rPr>
              <a:t>Keeps processing consistent and standardized.</a:t>
            </a:r>
            <a:br>
              <a:rPr b="1" i="0" lang="en" sz="1200" u="none" cap="none" strike="noStrike">
                <a:solidFill>
                  <a:schemeClr val="dk1"/>
                </a:solidFill>
              </a:rPr>
            </a:br>
            <a:endParaRPr b="1" i="0" sz="12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text_image = cv2.cvtColor(resized_image, cv2.COLOR_GRAY2BGR)</a:t>
            </a:r>
            <a:endParaRPr b="1" i="0" sz="1200" u="none" cap="none" strike="noStrike">
              <a:solidFill>
                <a:srgbClr val="000000"/>
              </a:solidFill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i="0" lang="en" sz="1200" u="none" cap="none" strike="noStrike">
                <a:solidFill>
                  <a:schemeClr val="dk1"/>
                </a:solidFill>
              </a:rPr>
              <a:t>Since the image is grayscale, you convert it back to BGR so that colored text can be added (grayscale images can only have shades of gray).</a:t>
            </a:r>
            <a:br>
              <a:rPr b="1" i="0" lang="en" sz="1200" u="none" cap="none" strike="noStrike">
                <a:solidFill>
                  <a:schemeClr val="dk1"/>
                </a:solidFill>
              </a:rPr>
            </a:br>
            <a:endParaRPr b="1" i="0" sz="12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text = "OMOTEC Project"</a:t>
            </a:r>
            <a:endParaRPr b="1" i="0" sz="12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position = (50, 50)  # (x, y) coordinates</a:t>
            </a:r>
            <a:endParaRPr b="1" i="0" sz="12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font = cv2.FONT_HERSHEY_SIMPLEX</a:t>
            </a:r>
            <a:endParaRPr b="1" i="0" sz="12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font_scale = 1</a:t>
            </a:r>
            <a:endParaRPr b="1" i="0" sz="12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color = (0, 255, 0)  # Green text (BGR format)</a:t>
            </a:r>
            <a:endParaRPr b="1" i="0" sz="12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thickness = 3</a:t>
            </a:r>
            <a:endParaRPr b="1" i="0" sz="12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fb3adfbd4_0_19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g33fb3adfbd4_0_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33fb3adfbd4_0_198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33fb3adfbd4_0_198"/>
          <p:cNvSpPr txBox="1"/>
          <p:nvPr/>
        </p:nvSpPr>
        <p:spPr>
          <a:xfrm>
            <a:off x="0" y="0"/>
            <a:ext cx="9088500" cy="48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i="0" lang="en" sz="1200" u="none" cap="none" strike="noStrike">
                <a:solidFill>
                  <a:schemeClr val="dk1"/>
                </a:solidFill>
              </a:rPr>
              <a:t>Sets the parameters for the text:</a:t>
            </a:r>
            <a:br>
              <a:rPr b="1" i="0" lang="en" sz="1200" u="none" cap="none" strike="noStrike">
                <a:solidFill>
                  <a:schemeClr val="dk1"/>
                </a:solidFill>
              </a:rPr>
            </a:br>
            <a:endParaRPr b="1" i="0" sz="1200" u="none" cap="none" strike="noStrike">
              <a:solidFill>
                <a:schemeClr val="dk1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i="0" lang="en" sz="1200" u="none" cap="none" strike="noStrike">
                <a:solidFill>
                  <a:srgbClr val="188038"/>
                </a:solidFill>
              </a:rPr>
              <a:t>"OMOTEC Project"</a:t>
            </a:r>
            <a:r>
              <a:rPr b="1" i="0" lang="en" sz="1200" u="none" cap="none" strike="noStrike">
                <a:solidFill>
                  <a:schemeClr val="dk1"/>
                </a:solidFill>
              </a:rPr>
              <a:t> is the text.</a:t>
            </a:r>
            <a:br>
              <a:rPr b="1" i="0" lang="en" sz="1200" u="none" cap="none" strike="noStrike">
                <a:solidFill>
                  <a:schemeClr val="dk1"/>
                </a:solidFill>
              </a:rPr>
            </a:br>
            <a:endParaRPr b="1" i="0" sz="1200" u="none" cap="none" strike="noStrike">
              <a:solidFill>
                <a:schemeClr val="dk1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i="0" lang="en" sz="1200" u="none" cap="none" strike="noStrike">
                <a:solidFill>
                  <a:srgbClr val="188038"/>
                </a:solidFill>
              </a:rPr>
              <a:t>(50, 50)</a:t>
            </a:r>
            <a:r>
              <a:rPr b="1" i="0" lang="en" sz="1200" u="none" cap="none" strike="noStrike">
                <a:solidFill>
                  <a:schemeClr val="dk1"/>
                </a:solidFill>
              </a:rPr>
              <a:t> is the starting location of the text.</a:t>
            </a:r>
            <a:br>
              <a:rPr b="1" i="0" lang="en" sz="1200" u="none" cap="none" strike="noStrike">
                <a:solidFill>
                  <a:schemeClr val="dk1"/>
                </a:solidFill>
              </a:rPr>
            </a:br>
            <a:endParaRPr b="1" i="0" sz="1200" u="none" cap="none" strike="noStrike">
              <a:solidFill>
                <a:schemeClr val="dk1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b="1" i="0" lang="en" sz="1200" u="none" cap="none" strike="noStrike">
                <a:solidFill>
                  <a:schemeClr val="dk1"/>
                </a:solidFill>
              </a:rPr>
              <a:t>Font, size, green color, and thickness are defined.</a:t>
            </a:r>
            <a:endParaRPr b="1" i="0" sz="12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</a:rPr>
              <a:t>cv2.putText(text_image, text, position, font, font_scale, color, thickness)</a:t>
            </a:r>
            <a:endParaRPr b="1" i="0" sz="12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</a:rPr>
              <a:t>Actually draws the text on the image using the settings above.</a:t>
            </a:r>
            <a:endParaRPr b="1" i="0" sz="12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</a:rPr>
              <a:t>cv2.imwrite('processed_image.jpg', text_image)  # Save the final image</a:t>
            </a:r>
            <a:endParaRPr b="1" i="0" sz="1200" u="none" cap="none" strike="noStrike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</a:rPr>
              <a:t>Saves the image with text to disk as </a:t>
            </a:r>
            <a:r>
              <a:rPr b="1" i="0" lang="en" sz="1200" u="none" cap="none" strike="noStrike">
                <a:solidFill>
                  <a:srgbClr val="188038"/>
                </a:solidFill>
              </a:rPr>
              <a:t>'processed_image.jpg'</a:t>
            </a:r>
            <a:endParaRPr b="1" i="0" sz="1200" u="none" cap="none" strike="noStrike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1" i="0" lang="en" sz="1200" u="none" cap="none" strike="noStrike">
                <a:solidFill>
                  <a:schemeClr val="dk1"/>
                </a:solidFill>
              </a:rPr>
            </a:br>
            <a:endParaRPr b="1" i="0" sz="12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fb3adfbd4_0_20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g33fb3adfbd4_0_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33fb3adfbd4_0_204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33fb3adfbd4_0_204"/>
          <p:cNvSpPr txBox="1"/>
          <p:nvPr/>
        </p:nvSpPr>
        <p:spPr>
          <a:xfrm>
            <a:off x="0" y="0"/>
            <a:ext cx="9144000" cy="48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cv2.imshow('Final Image', text_image)       # Final output with text</a:t>
            </a:r>
            <a:endParaRPr b="1" i="0" sz="12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cv2.imshow('Original Image', image)         # Original full-color image</a:t>
            </a:r>
            <a:endParaRPr b="1" i="0" sz="12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cv2.imshow('Resized Image', resized_image)  # Grayscale resized version</a:t>
            </a:r>
            <a:endParaRPr b="1" i="0" sz="12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cv2.waitKey(0)                              # Waits for any key press</a:t>
            </a:r>
            <a:endParaRPr b="1" i="0" sz="12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</a:rPr>
              <a:t>cv2.destroyAllWindows()                     # Closes all OpenCV windows</a:t>
            </a:r>
            <a:endParaRPr b="1" i="0" sz="12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fb3adfbd4_0_21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g33fb3adfbd4_0_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33fb3adfbd4_0_210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33fb3adfbd4_0_210"/>
          <p:cNvSpPr txBox="1"/>
          <p:nvPr/>
        </p:nvSpPr>
        <p:spPr>
          <a:xfrm>
            <a:off x="-23175" y="180300"/>
            <a:ext cx="8473800" cy="5940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a script to apply grayscale conversion, resizing, and text addition together.</a:t>
            </a:r>
            <a:endParaRPr b="1" i="0" sz="2200" u="none" cap="none" strike="noStrike">
              <a:solidFill>
                <a:srgbClr val="000000"/>
              </a:solidFill>
            </a:endParaRPr>
          </a:p>
        </p:txBody>
      </p:sp>
      <p:sp>
        <p:nvSpPr>
          <p:cNvPr id="119" name="Google Shape;119;g33fb3adfbd4_0_210"/>
          <p:cNvSpPr txBox="1"/>
          <p:nvPr/>
        </p:nvSpPr>
        <p:spPr>
          <a:xfrm>
            <a:off x="0" y="604500"/>
            <a:ext cx="9144000" cy="4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import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endParaRPr b="1" i="0" sz="1200" u="none" cap="none" strike="noStrike">
              <a:solidFill>
                <a:srgbClr val="267F99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import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numpy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AF00DB"/>
                </a:solidFill>
                <a:highlight>
                  <a:srgbClr val="FFFFFF"/>
                </a:highlight>
              </a:rPr>
              <a:t>as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np</a:t>
            </a:r>
            <a:endParaRPr b="1" i="0" sz="1200" u="none" cap="none" strike="noStrike">
              <a:solidFill>
                <a:srgbClr val="267F99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8000"/>
                </a:solidFill>
                <a:highlight>
                  <a:srgbClr val="FFFFFF"/>
                </a:highlight>
              </a:rPr>
              <a:t># Load an image</a:t>
            </a:r>
            <a:endParaRPr b="1" i="0" sz="1200" u="none" cap="none" strike="noStrike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imread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A31515"/>
                </a:solidFill>
                <a:highlight>
                  <a:srgbClr val="FFFFFF"/>
                </a:highlight>
              </a:rPr>
              <a:t>'cat.jpg'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  </a:t>
            </a:r>
            <a:r>
              <a:rPr b="1" i="0" lang="en" sz="1200" u="none" cap="none" strike="noStrike">
                <a:solidFill>
                  <a:srgbClr val="008000"/>
                </a:solidFill>
                <a:highlight>
                  <a:srgbClr val="FFFFFF"/>
                </a:highlight>
              </a:rPr>
              <a:t># Replace with your image path</a:t>
            </a:r>
            <a:endParaRPr b="1" i="0" sz="1200" u="none" cap="none" strike="noStrike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8000"/>
                </a:solidFill>
                <a:highlight>
                  <a:srgbClr val="FFFFFF"/>
                </a:highlight>
              </a:rPr>
              <a:t># --- Operation 1: Convert to grayscale ---</a:t>
            </a:r>
            <a:endParaRPr b="1" i="0" sz="1200" u="none" cap="none" strike="noStrike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gray_image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cvtColor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COLOR_BGR2GRAY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8000"/>
                </a:solidFill>
                <a:highlight>
                  <a:srgbClr val="FFFFFF"/>
                </a:highlight>
              </a:rPr>
              <a:t># --- Operation 2: Resize the image ---</a:t>
            </a:r>
            <a:endParaRPr b="1" i="0" sz="1200" u="none" cap="none" strike="noStrike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resized_image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resize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gray_image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(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280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500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))  </a:t>
            </a:r>
            <a:r>
              <a:rPr b="1" i="0" lang="en" sz="1200" u="none" cap="none" strike="noStrike">
                <a:solidFill>
                  <a:srgbClr val="008000"/>
                </a:solidFill>
                <a:highlight>
                  <a:srgbClr val="FFFFFF"/>
                </a:highlight>
              </a:rPr>
              <a:t># New width=280, height=500</a:t>
            </a:r>
            <a:endParaRPr b="1" i="0" sz="1200" u="none" cap="none" strike="noStrike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8000"/>
                </a:solidFill>
                <a:highlight>
                  <a:srgbClr val="FFFFFF"/>
                </a:highlight>
              </a:rPr>
              <a:t># --- Operation 3: Add text ---</a:t>
            </a:r>
            <a:endParaRPr b="1" i="0" sz="1200" u="none" cap="none" strike="noStrike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8000"/>
                </a:solidFill>
                <a:highlight>
                  <a:srgbClr val="FFFFFF"/>
                </a:highlight>
              </a:rPr>
              <a:t># Convert back to BGR color for colored text (OpenCV needs BGR for text on grayscale)</a:t>
            </a:r>
            <a:endParaRPr b="1" i="0" sz="1200" u="none" cap="none" strike="noStrike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text_image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cvtColor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resized_image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COLOR_GRAY2BGR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8745e2b0a_0_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g348745e2b0a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348745e2b0a_0_26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348745e2b0a_0_26"/>
          <p:cNvSpPr txBox="1"/>
          <p:nvPr/>
        </p:nvSpPr>
        <p:spPr>
          <a:xfrm>
            <a:off x="0" y="212150"/>
            <a:ext cx="9144000" cy="47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text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A31515"/>
                </a:solidFill>
                <a:highlight>
                  <a:srgbClr val="FFFFFF"/>
                </a:highlight>
              </a:rPr>
              <a:t>"OMOTEC Project"</a:t>
            </a:r>
            <a:endParaRPr b="1" i="0" sz="1200" u="none" cap="none" strike="noStrike">
              <a:solidFill>
                <a:srgbClr val="A31515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position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(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20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50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  </a:t>
            </a:r>
            <a:r>
              <a:rPr b="1" i="0" lang="en" sz="1200" u="none" cap="none" strike="noStrike">
                <a:solidFill>
                  <a:srgbClr val="008000"/>
                </a:solidFill>
                <a:highlight>
                  <a:srgbClr val="FFFFFF"/>
                </a:highlight>
              </a:rPr>
              <a:t># (x, y) coordinates</a:t>
            </a:r>
            <a:endParaRPr b="1" i="0" sz="1200" u="none" cap="none" strike="noStrike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font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FONT_HERSHEY_SIMPLEX</a:t>
            </a:r>
            <a:endParaRPr b="1" i="0" sz="1200" u="none" cap="none" strike="noStrike">
              <a:solidFill>
                <a:srgbClr val="001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font_scale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1</a:t>
            </a:r>
            <a:endParaRPr b="1" i="0" sz="1200" u="none" cap="none" strike="noStrike">
              <a:solidFill>
                <a:srgbClr val="098658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color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(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0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255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0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  </a:t>
            </a:r>
            <a:r>
              <a:rPr b="1" i="0" lang="en" sz="1200" u="none" cap="none" strike="noStrike">
                <a:solidFill>
                  <a:srgbClr val="008000"/>
                </a:solidFill>
                <a:highlight>
                  <a:srgbClr val="FFFFFF"/>
                </a:highlight>
              </a:rPr>
              <a:t># Green text (BGR format)</a:t>
            </a:r>
            <a:endParaRPr b="1" i="0" sz="1200" u="none" cap="none" strike="noStrike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thickness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 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3</a:t>
            </a:r>
            <a:endParaRPr b="1" i="0" sz="1200" u="none" cap="none" strike="noStrike">
              <a:solidFill>
                <a:srgbClr val="098658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008000"/>
                </a:solidFill>
                <a:highlight>
                  <a:srgbClr val="FFFFFF"/>
                </a:highlight>
              </a:rPr>
              <a:t># Add text to the image</a:t>
            </a:r>
            <a:endParaRPr b="1" i="0" sz="1200" u="none" cap="none" strike="noStrike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putText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text_image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text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position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font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font_scale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color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thickness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imwrite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A31515"/>
                </a:solidFill>
                <a:highlight>
                  <a:srgbClr val="FFFFFF"/>
                </a:highlight>
              </a:rPr>
              <a:t>'processed_image.jpg'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text_image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r>
              <a:rPr b="1" i="0" lang="en" sz="1200" u="none" cap="none" strike="noStrike">
                <a:solidFill>
                  <a:srgbClr val="008000"/>
                </a:solidFill>
                <a:highlight>
                  <a:srgbClr val="FFFFFF"/>
                </a:highlight>
              </a:rPr>
              <a:t># Save the final image</a:t>
            </a:r>
            <a:endParaRPr b="1" i="0" sz="1200" u="none" cap="none" strike="noStrike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008000"/>
                </a:solidFill>
                <a:highlight>
                  <a:srgbClr val="FFFFFF"/>
                </a:highlight>
              </a:rPr>
              <a:t># Display the result</a:t>
            </a:r>
            <a:endParaRPr b="1" i="0" sz="1200" u="none" cap="none" strike="noStrike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imshow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A31515"/>
                </a:solidFill>
                <a:highlight>
                  <a:srgbClr val="FFFFFF"/>
                </a:highlight>
              </a:rPr>
              <a:t>'Final Image'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text_image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imshow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A31515"/>
                </a:solidFill>
                <a:highlight>
                  <a:srgbClr val="FFFFFF"/>
                </a:highlight>
              </a:rPr>
              <a:t>'Original Image'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imshow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A31515"/>
                </a:solidFill>
                <a:highlight>
                  <a:srgbClr val="FFFFFF"/>
                </a:highlight>
              </a:rPr>
              <a:t>'Resized Image'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, </a:t>
            </a:r>
            <a:r>
              <a:rPr b="1" i="0" lang="en" sz="1200" u="none" cap="none" strike="noStrike">
                <a:solidFill>
                  <a:srgbClr val="001080"/>
                </a:solidFill>
                <a:highlight>
                  <a:srgbClr val="FFFFFF"/>
                </a:highlight>
              </a:rPr>
              <a:t>resized_image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waitKey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</a:t>
            </a:r>
            <a:r>
              <a:rPr b="1" i="0" lang="en" sz="1200" u="none" cap="none" strike="noStrike">
                <a:solidFill>
                  <a:srgbClr val="098658"/>
                </a:solidFill>
                <a:highlight>
                  <a:srgbClr val="FFFFFF"/>
                </a:highlight>
              </a:rPr>
              <a:t>0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)</a:t>
            </a:r>
            <a:endParaRPr b="1" i="0" sz="1200" u="none" cap="none" strike="noStrike">
              <a:solidFill>
                <a:srgbClr val="3B3B3B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200" u="none" cap="none" strike="noStrike">
                <a:solidFill>
                  <a:srgbClr val="267F99"/>
                </a:solidFill>
                <a:highlight>
                  <a:srgbClr val="FFFFFF"/>
                </a:highlight>
              </a:rPr>
              <a:t>cv2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.</a:t>
            </a:r>
            <a:r>
              <a:rPr b="1" i="0" lang="en" sz="1200" u="none" cap="none" strike="noStrike">
                <a:solidFill>
                  <a:srgbClr val="795E26"/>
                </a:solidFill>
                <a:highlight>
                  <a:srgbClr val="FFFFFF"/>
                </a:highlight>
              </a:rPr>
              <a:t>destroyAllWindows</a:t>
            </a:r>
            <a:r>
              <a:rPr b="1" i="0" lang="en" sz="1200" u="none" cap="none" strike="noStrike">
                <a:solidFill>
                  <a:srgbClr val="3B3B3B"/>
                </a:solidFill>
                <a:highlight>
                  <a:srgbClr val="FFFFFF"/>
                </a:highlight>
              </a:rPr>
              <a:t>()</a:t>
            </a:r>
            <a:endParaRPr b="1" i="0" sz="12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